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3"/>
  </p:notesMasterIdLst>
  <p:sldIdLst>
    <p:sldId id="258" r:id="rId2"/>
  </p:sldIdLst>
  <p:sldSz cx="438912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B8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2A87C0-302E-BF4E-9A2B-7589BF63D43D}" v="30" dt="2019-10-22T00:41:54.3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005" autoAdjust="0"/>
    <p:restoredTop sz="94694"/>
  </p:normalViewPr>
  <p:slideViewPr>
    <p:cSldViewPr snapToGrid="0" snapToObjects="1">
      <p:cViewPr>
        <p:scale>
          <a:sx n="16" d="100"/>
          <a:sy n="16" d="100"/>
        </p:scale>
        <p:origin x="1946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3134" y="2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3.png>
</file>

<file path=ppt/media/image4.png>
</file>

<file path=ppt/media/image5.png>
</file>

<file path=ppt/media/image6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BE566C-7CCF-46CC-98E4-4651F8339F96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6B7E26-8418-4651-A6B0-0731330DC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07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04DE3E9-D532-7F48-94AB-842F503A1259}"/>
              </a:ext>
            </a:extLst>
          </p:cNvPr>
          <p:cNvGrpSpPr/>
          <p:nvPr userDrawn="1"/>
        </p:nvGrpSpPr>
        <p:grpSpPr>
          <a:xfrm>
            <a:off x="3602276" y="42062391"/>
            <a:ext cx="14507924" cy="1152197"/>
            <a:chOff x="1349375" y="14859000"/>
            <a:chExt cx="7804431" cy="61981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327620E-8392-D148-B5FD-6F52516C95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349375" y="14859000"/>
              <a:ext cx="1645920" cy="490728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C7CA788-CC22-3342-B6EF-96454487910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3227832" y="14996160"/>
              <a:ext cx="1847088" cy="34903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E2E08E6-F608-A54B-8473-CE600A79C436}"/>
                </a:ext>
              </a:extLst>
            </p:cNvPr>
            <p:cNvSpPr txBox="1"/>
            <p:nvPr userDrawn="1"/>
          </p:nvSpPr>
          <p:spPr>
            <a:xfrm>
              <a:off x="5373370" y="15207036"/>
              <a:ext cx="3780436" cy="27178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PNNL is operated by Battelle for the U.S. Department of Energy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B0AFDC3-E79B-F548-A247-12666119C0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161206" y="42317372"/>
            <a:ext cx="5099428" cy="897228"/>
          </a:xfrm>
          <a:prstGeom prst="rect">
            <a:avLst/>
          </a:prstGeo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64CB0815-9DB0-8F40-8A7D-9A162153176A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782380" y="5978767"/>
            <a:ext cx="33915545" cy="253218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600">
                <a:solidFill>
                  <a:srgbClr val="61626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280114" indent="0">
              <a:buNone/>
              <a:defRPr>
                <a:solidFill>
                  <a:srgbClr val="FFFF00"/>
                </a:solidFill>
              </a:defRPr>
            </a:lvl2pPr>
            <a:lvl3pPr>
              <a:defRPr>
                <a:solidFill>
                  <a:srgbClr val="FFFF00"/>
                </a:solidFill>
              </a:defRPr>
            </a:lvl3pPr>
            <a:lvl4pPr>
              <a:defRPr>
                <a:solidFill>
                  <a:srgbClr val="FFFF00"/>
                </a:solidFill>
              </a:defRPr>
            </a:lvl4pPr>
            <a:lvl5pPr>
              <a:defRPr>
                <a:solidFill>
                  <a:srgbClr val="FFFF00"/>
                </a:solidFill>
              </a:defRPr>
            </a:lvl5pPr>
          </a:lstStyle>
          <a:p>
            <a:pPr lvl="0"/>
            <a:r>
              <a:rPr lang="en-US" dirty="0"/>
              <a:t>Click to add Author Name(s)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26B1274B-0910-D44C-BCCB-0D4AFC43B44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7782381" y="1176649"/>
            <a:ext cx="33915544" cy="466144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defRPr sz="17500" b="1" i="0">
                <a:solidFill>
                  <a:srgbClr val="20B8C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content here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B4E8DF31-558B-CD48-BE8F-06C607722E8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441812" y="1477109"/>
            <a:ext cx="3231532" cy="315784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9165E46-F1E7-D04F-B1B4-B05AF1538B95}"/>
              </a:ext>
            </a:extLst>
          </p:cNvPr>
          <p:cNvGrpSpPr/>
          <p:nvPr userDrawn="1"/>
        </p:nvGrpSpPr>
        <p:grpSpPr>
          <a:xfrm>
            <a:off x="31826146" y="42832796"/>
            <a:ext cx="4059745" cy="339962"/>
            <a:chOff x="31057876" y="42756596"/>
            <a:chExt cx="4059745" cy="33996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F7AF89D-9E83-0C45-A473-9E52A0414E20}"/>
                </a:ext>
              </a:extLst>
            </p:cNvPr>
            <p:cNvSpPr txBox="1"/>
            <p:nvPr/>
          </p:nvSpPr>
          <p:spPr>
            <a:xfrm>
              <a:off x="33157678" y="42756596"/>
              <a:ext cx="1959943" cy="33996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l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|   PNNL-SA-XXXXX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BCB5241-9ADF-DE40-8A6A-4290260D81DE}"/>
                </a:ext>
              </a:extLst>
            </p:cNvPr>
            <p:cNvSpPr txBox="1"/>
            <p:nvPr/>
          </p:nvSpPr>
          <p:spPr>
            <a:xfrm>
              <a:off x="31057876" y="42756596"/>
              <a:ext cx="1959943" cy="33996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r"/>
              <a:fld id="{85D8A655-03C5-B047-A3DA-674EC9D0447B}" type="datetime1">
                <a:rPr lang="en-US" sz="100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11/9/2023</a:t>
              </a:fld>
              <a:endPara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3C5219C-271B-484E-B7D8-FE5FA261E98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biLevel thresh="25000"/>
          </a:blip>
          <a:stretch>
            <a:fillRect/>
          </a:stretch>
        </p:blipFill>
        <p:spPr>
          <a:xfrm>
            <a:off x="20377879" y="40965141"/>
            <a:ext cx="6327424" cy="206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733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E86449-42B9-884B-8E0F-3AC1CA80919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6340826" cy="43891200"/>
          </a:xfrm>
          <a:prstGeom prst="rect">
            <a:avLst/>
          </a:prstGeom>
        </p:spPr>
      </p:pic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94894CC7-B7C4-44CE-3282-AAB742FF1948}"/>
              </a:ext>
            </a:extLst>
          </p:cNvPr>
          <p:cNvSpPr/>
          <p:nvPr userDrawn="1"/>
        </p:nvSpPr>
        <p:spPr>
          <a:xfrm>
            <a:off x="1257300" y="-38100"/>
            <a:ext cx="5083526" cy="43891200"/>
          </a:xfrm>
          <a:prstGeom prst="triangle">
            <a:avLst>
              <a:gd name="adj" fmla="val 10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6406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9.png"/><Relationship Id="rId18" Type="http://schemas.openxmlformats.org/officeDocument/2006/relationships/image" Target="../media/image2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svg"/><Relationship Id="rId17" Type="http://schemas.openxmlformats.org/officeDocument/2006/relationships/image" Target="../media/image23.png"/><Relationship Id="rId2" Type="http://schemas.openxmlformats.org/officeDocument/2006/relationships/image" Target="../media/image8.png"/><Relationship Id="rId16" Type="http://schemas.openxmlformats.org/officeDocument/2006/relationships/image" Target="../media/image22.sv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sv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svg"/><Relationship Id="rId19" Type="http://schemas.openxmlformats.org/officeDocument/2006/relationships/image" Target="../media/image25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>
            <a:extLst>
              <a:ext uri="{FF2B5EF4-FFF2-40B4-BE49-F238E27FC236}">
                <a16:creationId xmlns:a16="http://schemas.microsoft.com/office/drawing/2014/main" id="{C58EA41D-F83E-1C1E-2E87-D7DAD592FB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329570" y="24883408"/>
            <a:ext cx="40561630" cy="1536246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663831C7-77AC-2250-EFAE-3A93E27C11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098" y="14981211"/>
            <a:ext cx="35509951" cy="1570379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3AD1565-2BF9-BE44-9B19-0943DD799CC3}"/>
              </a:ext>
            </a:extLst>
          </p:cNvPr>
          <p:cNvGrpSpPr/>
          <p:nvPr/>
        </p:nvGrpSpPr>
        <p:grpSpPr>
          <a:xfrm>
            <a:off x="31826146" y="42832796"/>
            <a:ext cx="4059745" cy="339962"/>
            <a:chOff x="31057876" y="42756596"/>
            <a:chExt cx="4059745" cy="33996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94FDDA9-42D8-B24F-8809-10E368E0FE77}"/>
                </a:ext>
              </a:extLst>
            </p:cNvPr>
            <p:cNvSpPr txBox="1"/>
            <p:nvPr/>
          </p:nvSpPr>
          <p:spPr>
            <a:xfrm>
              <a:off x="33157678" y="42756596"/>
              <a:ext cx="1959943" cy="33996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l"/>
              <a:r>
                <a:rPr lang="en-US" sz="1000" dirty="0">
                  <a:solidFill>
                    <a:srgbClr val="61626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|   PNNL-SA-XXXXX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2DF61E1-197F-F742-A576-1EA539C73B15}"/>
                </a:ext>
              </a:extLst>
            </p:cNvPr>
            <p:cNvSpPr txBox="1"/>
            <p:nvPr/>
          </p:nvSpPr>
          <p:spPr>
            <a:xfrm>
              <a:off x="31057876" y="42756596"/>
              <a:ext cx="1959943" cy="33996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r"/>
              <a:fld id="{85D8A655-03C5-B047-A3DA-674EC9D0447B}" type="datetime1">
                <a:rPr lang="en-US" sz="1000" smtClean="0">
                  <a:solidFill>
                    <a:srgbClr val="61626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11/9/2023</a:t>
              </a:fld>
              <a:endParaRPr lang="en-US" sz="1000" dirty="0">
                <a:solidFill>
                  <a:srgbClr val="61626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E70BDD6C-168A-A94A-B38F-1C3BACC36C4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26214" y="4965871"/>
            <a:ext cx="34734417" cy="84311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3600">
                <a:solidFill>
                  <a:srgbClr val="61626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280114" indent="0">
              <a:buNone/>
              <a:defRPr>
                <a:solidFill>
                  <a:srgbClr val="FFFF00"/>
                </a:solidFill>
              </a:defRPr>
            </a:lvl2pPr>
            <a:lvl3pPr>
              <a:defRPr>
                <a:solidFill>
                  <a:srgbClr val="FFFF00"/>
                </a:solidFill>
              </a:defRPr>
            </a:lvl3pPr>
            <a:lvl4pPr>
              <a:defRPr>
                <a:solidFill>
                  <a:srgbClr val="FFFF00"/>
                </a:solidFill>
              </a:defRPr>
            </a:lvl4pPr>
            <a:lvl5pPr>
              <a:defRPr>
                <a:solidFill>
                  <a:srgbClr val="FFFF00"/>
                </a:solidFill>
              </a:defRPr>
            </a:lvl5pPr>
          </a:lstStyle>
          <a:p>
            <a:pPr lvl="0"/>
            <a:r>
              <a:rPr lang="en-US" b="1" dirty="0">
                <a:solidFill>
                  <a:schemeClr val="tx1">
                    <a:lumMod val="95000"/>
                  </a:schemeClr>
                </a:solidFill>
              </a:rPr>
              <a:t>Zarrar Khan*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, Benjamin Knight, Mengqi Zhao, Taryn Waite, Hassan Niazi, Chris Vernon</a:t>
            </a:r>
          </a:p>
          <a:p>
            <a:pPr lvl="0"/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*zarrar.khan@pnnl.gov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0925CFB2-6D18-D446-A6DD-5F19CD05A2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26215" y="1176650"/>
            <a:ext cx="28809559" cy="416907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defRPr sz="17500" b="1" i="0">
                <a:solidFill>
                  <a:srgbClr val="20B8C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13000" dirty="0">
                <a:solidFill>
                  <a:schemeClr val="tx1"/>
                </a:solidFill>
              </a:rPr>
              <a:t>Foresight – Global change analytics for communicating complex science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56AA7E5-D751-E012-F2F5-09B4097D9A27}"/>
              </a:ext>
            </a:extLst>
          </p:cNvPr>
          <p:cNvSpPr txBox="1"/>
          <p:nvPr/>
        </p:nvSpPr>
        <p:spPr>
          <a:xfrm>
            <a:off x="19112241" y="7646016"/>
            <a:ext cx="873713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/>
              <a:t>Design Philosophy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DC69B57F-C38B-E95F-4612-9D22F14CA432}"/>
              </a:ext>
            </a:extLst>
          </p:cNvPr>
          <p:cNvCxnSpPr>
            <a:cxnSpLocks/>
          </p:cNvCxnSpPr>
          <p:nvPr/>
        </p:nvCxnSpPr>
        <p:spPr>
          <a:xfrm>
            <a:off x="6482309" y="9438800"/>
            <a:ext cx="349748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B3D0249F-8873-4F38-B934-F38637E67869}"/>
              </a:ext>
            </a:extLst>
          </p:cNvPr>
          <p:cNvCxnSpPr>
            <a:cxnSpLocks/>
          </p:cNvCxnSpPr>
          <p:nvPr/>
        </p:nvCxnSpPr>
        <p:spPr>
          <a:xfrm>
            <a:off x="7488143" y="14329326"/>
            <a:ext cx="5868097" cy="0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16F8B08-4E8F-570C-F4BB-791CB9ABFD83}"/>
              </a:ext>
            </a:extLst>
          </p:cNvPr>
          <p:cNvCxnSpPr>
            <a:cxnSpLocks/>
          </p:cNvCxnSpPr>
          <p:nvPr/>
        </p:nvCxnSpPr>
        <p:spPr>
          <a:xfrm>
            <a:off x="16452171" y="14329326"/>
            <a:ext cx="5868097" cy="0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A827F04-BCFC-5931-BE1D-FD9DE4ECB7B3}"/>
              </a:ext>
            </a:extLst>
          </p:cNvPr>
          <p:cNvCxnSpPr>
            <a:cxnSpLocks/>
          </p:cNvCxnSpPr>
          <p:nvPr/>
        </p:nvCxnSpPr>
        <p:spPr>
          <a:xfrm>
            <a:off x="25543977" y="14255617"/>
            <a:ext cx="5868097" cy="0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52A2CB98-B054-0966-1D52-D1F884C3C236}"/>
              </a:ext>
            </a:extLst>
          </p:cNvPr>
          <p:cNvCxnSpPr>
            <a:cxnSpLocks/>
          </p:cNvCxnSpPr>
          <p:nvPr/>
        </p:nvCxnSpPr>
        <p:spPr>
          <a:xfrm>
            <a:off x="34839583" y="14239058"/>
            <a:ext cx="5868097" cy="0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11D0DF86-FEEE-85EE-50B7-68E533D5BF52}"/>
              </a:ext>
            </a:extLst>
          </p:cNvPr>
          <p:cNvSpPr txBox="1"/>
          <p:nvPr/>
        </p:nvSpPr>
        <p:spPr>
          <a:xfrm>
            <a:off x="6551099" y="9862473"/>
            <a:ext cx="774218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/>
              <a:t>Single Point of Access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5A79DA1-EB99-A292-263A-E1944DE84C54}"/>
              </a:ext>
            </a:extLst>
          </p:cNvPr>
          <p:cNvSpPr txBox="1"/>
          <p:nvPr/>
        </p:nvSpPr>
        <p:spPr>
          <a:xfrm>
            <a:off x="6551098" y="10970469"/>
            <a:ext cx="77421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0" i="0" dirty="0">
                <a:effectLst/>
                <a:latin typeface="-apple-system"/>
              </a:rPr>
              <a:t>Access analysis-specific highlights as well as broader insights across water, energy, land, and many other systems, leveraging the power of our integrated suite of tools.</a:t>
            </a:r>
            <a:endParaRPr lang="en-US" sz="3600" b="1" dirty="0"/>
          </a:p>
        </p:txBody>
      </p:sp>
      <p:pic>
        <p:nvPicPr>
          <p:cNvPr id="110" name="Picture 109" descr="Qr code&#10;&#10;Description automatically generated">
            <a:extLst>
              <a:ext uri="{FF2B5EF4-FFF2-40B4-BE49-F238E27FC236}">
                <a16:creationId xmlns:a16="http://schemas.microsoft.com/office/drawing/2014/main" id="{F4B1DC43-DF3D-0403-B167-BF42ABCE6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42741" y="1176970"/>
            <a:ext cx="4265780" cy="4265780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EEE3D6C3-E56B-E33A-FB53-1905BC48AC4C}"/>
              </a:ext>
            </a:extLst>
          </p:cNvPr>
          <p:cNvSpPr txBox="1"/>
          <p:nvPr/>
        </p:nvSpPr>
        <p:spPr>
          <a:xfrm>
            <a:off x="17409377" y="9852615"/>
            <a:ext cx="42755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i="0" dirty="0">
                <a:solidFill>
                  <a:srgbClr val="FFFFFF"/>
                </a:solidFill>
                <a:effectLst/>
                <a:latin typeface="-apple-system"/>
              </a:rPr>
              <a:t>Community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3B7D434-A415-8F6C-D675-E7F9C0B35079}"/>
              </a:ext>
            </a:extLst>
          </p:cNvPr>
          <p:cNvSpPr txBox="1"/>
          <p:nvPr/>
        </p:nvSpPr>
        <p:spPr>
          <a:xfrm>
            <a:off x="15676048" y="10960611"/>
            <a:ext cx="77421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0" i="0" dirty="0">
                <a:solidFill>
                  <a:srgbClr val="FFFFFF"/>
                </a:solidFill>
                <a:effectLst/>
                <a:latin typeface="-apple-system"/>
              </a:rPr>
              <a:t>All figures shareable across platforms, inviting feedback and comments from the community to drive continuous improvement.</a:t>
            </a:r>
            <a:endParaRPr lang="en-US" sz="3600" b="1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36050E3C-7A63-506E-5AE5-2B583D4D80E6}"/>
              </a:ext>
            </a:extLst>
          </p:cNvPr>
          <p:cNvSpPr txBox="1"/>
          <p:nvPr/>
        </p:nvSpPr>
        <p:spPr>
          <a:xfrm>
            <a:off x="25599872" y="9822034"/>
            <a:ext cx="614443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i="0" dirty="0">
                <a:solidFill>
                  <a:srgbClr val="FFFFFF"/>
                </a:solidFill>
                <a:effectLst/>
                <a:latin typeface="-apple-system"/>
              </a:rPr>
              <a:t>Visual Excellence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7C653EC1-3F1F-4646-C479-2072A41FD9C9}"/>
              </a:ext>
            </a:extLst>
          </p:cNvPr>
          <p:cNvSpPr txBox="1"/>
          <p:nvPr/>
        </p:nvSpPr>
        <p:spPr>
          <a:xfrm>
            <a:off x="24800998" y="10930030"/>
            <a:ext cx="77421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0" i="0" dirty="0">
                <a:solidFill>
                  <a:srgbClr val="FFFFFF"/>
                </a:solidFill>
                <a:effectLst/>
                <a:latin typeface="-apple-system"/>
              </a:rPr>
              <a:t>We strive to make each figure stand out as the best in class, featuring interactive, minimalistic, and powerful designs customized to convey each insight most effectively</a:t>
            </a:r>
            <a:endParaRPr lang="en-US" sz="3600" b="1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8BA7B29-C497-30B0-EFD7-B4CFACC12490}"/>
              </a:ext>
            </a:extLst>
          </p:cNvPr>
          <p:cNvSpPr txBox="1"/>
          <p:nvPr/>
        </p:nvSpPr>
        <p:spPr>
          <a:xfrm>
            <a:off x="34244145" y="9862473"/>
            <a:ext cx="710579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i="0" dirty="0">
                <a:solidFill>
                  <a:srgbClr val="FFFFFF"/>
                </a:solidFill>
                <a:effectLst/>
                <a:latin typeface="-apple-system"/>
              </a:rPr>
              <a:t>AI-Driven Insights</a:t>
            </a:r>
          </a:p>
          <a:p>
            <a:br>
              <a:rPr lang="en-US" sz="6600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sz="6600" b="1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DA67F29-6D08-8D2A-E6CF-045125E3A9E1}"/>
              </a:ext>
            </a:extLst>
          </p:cNvPr>
          <p:cNvSpPr txBox="1"/>
          <p:nvPr/>
        </p:nvSpPr>
        <p:spPr>
          <a:xfrm>
            <a:off x="33925948" y="10970469"/>
            <a:ext cx="77421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0" i="0" dirty="0">
                <a:solidFill>
                  <a:srgbClr val="FFFFFF"/>
                </a:solidFill>
                <a:effectLst/>
                <a:latin typeface="-apple-system"/>
              </a:rPr>
              <a:t>Leverage AI-driven interactions to "talk" to our datasets and extract personalized insights and customized graphics.</a:t>
            </a:r>
            <a:endParaRPr lang="en-US" sz="3600" b="1" dirty="0"/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8CA26F3B-C95E-1AFE-696A-77B108ADB290}"/>
              </a:ext>
            </a:extLst>
          </p:cNvPr>
          <p:cNvGrpSpPr/>
          <p:nvPr/>
        </p:nvGrpSpPr>
        <p:grpSpPr>
          <a:xfrm>
            <a:off x="32229757" y="18015409"/>
            <a:ext cx="4283242" cy="21927440"/>
            <a:chOff x="36521417" y="16938329"/>
            <a:chExt cx="4283242" cy="21927440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16CC95-B8EE-88FA-FF0D-254C40169E38}"/>
                </a:ext>
              </a:extLst>
            </p:cNvPr>
            <p:cNvCxnSpPr>
              <a:cxnSpLocks/>
              <a:stCxn id="122" idx="0"/>
            </p:cNvCxnSpPr>
            <p:nvPr/>
          </p:nvCxnSpPr>
          <p:spPr>
            <a:xfrm flipV="1">
              <a:off x="38663038" y="16938329"/>
              <a:ext cx="0" cy="17433111"/>
            </a:xfrm>
            <a:prstGeom prst="line">
              <a:avLst/>
            </a:prstGeom>
            <a:ln w="1270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F25E5FE2-8E5A-6749-BDE8-DBE5ED1D4E42}"/>
                </a:ext>
              </a:extLst>
            </p:cNvPr>
            <p:cNvGrpSpPr/>
            <p:nvPr/>
          </p:nvGrpSpPr>
          <p:grpSpPr>
            <a:xfrm>
              <a:off x="36521417" y="34371440"/>
              <a:ext cx="4283242" cy="4494329"/>
              <a:chOff x="36521417" y="34371440"/>
              <a:chExt cx="4283242" cy="4494329"/>
            </a:xfrm>
          </p:grpSpPr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58A3765B-C2CA-FCE1-2181-6BD73DC31DEA}"/>
                  </a:ext>
                </a:extLst>
              </p:cNvPr>
              <p:cNvSpPr/>
              <p:nvPr/>
            </p:nvSpPr>
            <p:spPr>
              <a:xfrm>
                <a:off x="36521417" y="34371440"/>
                <a:ext cx="4283242" cy="4494329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B84A5DE3-298A-E29C-7043-7FB9A18A6D00}"/>
                  </a:ext>
                </a:extLst>
              </p:cNvPr>
              <p:cNvSpPr txBox="1"/>
              <p:nvPr/>
            </p:nvSpPr>
            <p:spPr>
              <a:xfrm>
                <a:off x="37122317" y="34789211"/>
                <a:ext cx="3075518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4800" b="1" dirty="0">
                    <a:cs typeface="Arial"/>
                  </a:rPr>
                  <a:t>Customize</a:t>
                </a:r>
                <a:endParaRPr lang="en-US" sz="4000" b="1" dirty="0">
                  <a:cs typeface="Arial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E53B06CD-FFFA-B0E7-B100-F04E1B004B3B}"/>
                  </a:ext>
                </a:extLst>
              </p:cNvPr>
              <p:cNvSpPr txBox="1"/>
              <p:nvPr/>
            </p:nvSpPr>
            <p:spPr>
              <a:xfrm>
                <a:off x="37125279" y="36957672"/>
                <a:ext cx="3075518" cy="17543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3600" b="1" dirty="0">
                    <a:cs typeface="Arial"/>
                  </a:rPr>
                  <a:t>Save &amp; share customized selections</a:t>
                </a:r>
                <a:endParaRPr lang="en-US" sz="2800" b="1" dirty="0">
                  <a:cs typeface="Arial"/>
                </a:endParaRPr>
              </a:p>
            </p:txBody>
          </p:sp>
        </p:grp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3CE70575-9B55-761B-7687-8025ABACA476}"/>
              </a:ext>
            </a:extLst>
          </p:cNvPr>
          <p:cNvGrpSpPr/>
          <p:nvPr/>
        </p:nvGrpSpPr>
        <p:grpSpPr>
          <a:xfrm>
            <a:off x="37777808" y="22864053"/>
            <a:ext cx="4283242" cy="14706316"/>
            <a:chOff x="36521417" y="25057873"/>
            <a:chExt cx="4283242" cy="13807896"/>
          </a:xfrm>
        </p:grpSpPr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4CE338F0-7010-A521-1DBA-4EE8B4BFA16F}"/>
                </a:ext>
              </a:extLst>
            </p:cNvPr>
            <p:cNvCxnSpPr>
              <a:cxnSpLocks/>
              <a:stCxn id="129" idx="0"/>
            </p:cNvCxnSpPr>
            <p:nvPr/>
          </p:nvCxnSpPr>
          <p:spPr>
            <a:xfrm flipH="1" flipV="1">
              <a:off x="38621553" y="25057873"/>
              <a:ext cx="41485" cy="9313567"/>
            </a:xfrm>
            <a:prstGeom prst="line">
              <a:avLst/>
            </a:prstGeom>
            <a:ln w="1270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5D7E3EAB-CF5E-F669-E64E-90D950B5E829}"/>
                </a:ext>
              </a:extLst>
            </p:cNvPr>
            <p:cNvGrpSpPr/>
            <p:nvPr/>
          </p:nvGrpSpPr>
          <p:grpSpPr>
            <a:xfrm>
              <a:off x="36521417" y="34371440"/>
              <a:ext cx="4283242" cy="4494329"/>
              <a:chOff x="36521417" y="34371440"/>
              <a:chExt cx="4283242" cy="4494329"/>
            </a:xfrm>
          </p:grpSpPr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B05CB4D1-A06C-9952-7495-A59D1B8A8C0B}"/>
                  </a:ext>
                </a:extLst>
              </p:cNvPr>
              <p:cNvSpPr/>
              <p:nvPr/>
            </p:nvSpPr>
            <p:spPr>
              <a:xfrm>
                <a:off x="36521417" y="34371440"/>
                <a:ext cx="4283242" cy="4494329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6CCB5F78-6CEC-CD5B-CC5E-465AE2260980}"/>
                  </a:ext>
                </a:extLst>
              </p:cNvPr>
              <p:cNvSpPr txBox="1"/>
              <p:nvPr/>
            </p:nvSpPr>
            <p:spPr>
              <a:xfrm>
                <a:off x="36692898" y="34842515"/>
                <a:ext cx="3857310" cy="780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4800" b="1" dirty="0">
                    <a:cs typeface="Arial"/>
                  </a:rPr>
                  <a:t>Layers</a:t>
                </a:r>
                <a:endParaRPr lang="en-US" sz="4000" b="1" dirty="0">
                  <a:cs typeface="Arial"/>
                </a:endParaRP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D7C795C8-73DC-C65F-16AE-D682B16FFBCC}"/>
                  </a:ext>
                </a:extLst>
              </p:cNvPr>
              <p:cNvSpPr txBox="1"/>
              <p:nvPr/>
            </p:nvSpPr>
            <p:spPr>
              <a:xfrm>
                <a:off x="37125279" y="37167222"/>
                <a:ext cx="307551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3600" b="1" dirty="0">
                    <a:cs typeface="Arial"/>
                  </a:rPr>
                  <a:t>Nested layers and insights</a:t>
                </a:r>
                <a:endParaRPr lang="en-US" sz="2800" b="1" dirty="0">
                  <a:cs typeface="Arial"/>
                </a:endParaRPr>
              </a:p>
            </p:txBody>
          </p:sp>
        </p:grp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3740FF76-A561-8437-5E90-F883CF5B49C3}"/>
              </a:ext>
            </a:extLst>
          </p:cNvPr>
          <p:cNvGrpSpPr/>
          <p:nvPr/>
        </p:nvGrpSpPr>
        <p:grpSpPr>
          <a:xfrm>
            <a:off x="13143129" y="16306800"/>
            <a:ext cx="4283242" cy="21210188"/>
            <a:chOff x="36521417" y="17655581"/>
            <a:chExt cx="4283242" cy="21210188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E2D9E9B-12D5-D8FC-7860-0D4D254B79CE}"/>
                </a:ext>
              </a:extLst>
            </p:cNvPr>
            <p:cNvCxnSpPr>
              <a:cxnSpLocks/>
              <a:stCxn id="144" idx="0"/>
            </p:cNvCxnSpPr>
            <p:nvPr/>
          </p:nvCxnSpPr>
          <p:spPr>
            <a:xfrm flipV="1">
              <a:off x="38663038" y="17655581"/>
              <a:ext cx="0" cy="16715859"/>
            </a:xfrm>
            <a:prstGeom prst="line">
              <a:avLst/>
            </a:prstGeom>
            <a:ln w="1270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165998AB-40B8-11A2-C9F6-0A390A746D7B}"/>
                </a:ext>
              </a:extLst>
            </p:cNvPr>
            <p:cNvGrpSpPr/>
            <p:nvPr/>
          </p:nvGrpSpPr>
          <p:grpSpPr>
            <a:xfrm>
              <a:off x="36521417" y="34371440"/>
              <a:ext cx="4283242" cy="4494329"/>
              <a:chOff x="36521417" y="34371440"/>
              <a:chExt cx="4283242" cy="4494329"/>
            </a:xfrm>
          </p:grpSpPr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D88228F0-DFCA-CBA4-EEEB-F8BA4BDBC7C4}"/>
                  </a:ext>
                </a:extLst>
              </p:cNvPr>
              <p:cNvSpPr/>
              <p:nvPr/>
            </p:nvSpPr>
            <p:spPr>
              <a:xfrm>
                <a:off x="36521417" y="34371440"/>
                <a:ext cx="4283242" cy="4494329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TextBox 144">
                <a:extLst>
                  <a:ext uri="{FF2B5EF4-FFF2-40B4-BE49-F238E27FC236}">
                    <a16:creationId xmlns:a16="http://schemas.microsoft.com/office/drawing/2014/main" id="{DEB84585-CC4D-96D2-8D53-F8630DF8E84A}"/>
                  </a:ext>
                </a:extLst>
              </p:cNvPr>
              <p:cNvSpPr txBox="1"/>
              <p:nvPr/>
            </p:nvSpPr>
            <p:spPr>
              <a:xfrm>
                <a:off x="37083794" y="34901213"/>
                <a:ext cx="3075518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4800" b="1" dirty="0">
                    <a:cs typeface="Arial"/>
                  </a:rPr>
                  <a:t>Scalable</a:t>
                </a:r>
                <a:endParaRPr lang="en-US" sz="4000" b="1" dirty="0">
                  <a:cs typeface="Arial"/>
                </a:endParaRP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22988CF4-9F36-955F-437C-D5B82CD6F77B}"/>
                  </a:ext>
                </a:extLst>
              </p:cNvPr>
              <p:cNvSpPr txBox="1"/>
              <p:nvPr/>
            </p:nvSpPr>
            <p:spPr>
              <a:xfrm>
                <a:off x="37125279" y="37215348"/>
                <a:ext cx="3075518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3600" b="1" dirty="0">
                    <a:cs typeface="Arial"/>
                  </a:rPr>
                  <a:t>Scalable AWS backend</a:t>
                </a:r>
                <a:endParaRPr lang="en-US" sz="2800" b="1" dirty="0">
                  <a:cs typeface="Arial"/>
                </a:endParaRPr>
              </a:p>
            </p:txBody>
          </p:sp>
        </p:grp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E79BB5B0-E34D-4070-7A7D-505433494F9B}"/>
              </a:ext>
            </a:extLst>
          </p:cNvPr>
          <p:cNvGrpSpPr/>
          <p:nvPr/>
        </p:nvGrpSpPr>
        <p:grpSpPr>
          <a:xfrm>
            <a:off x="6436493" y="18015409"/>
            <a:ext cx="4283242" cy="20936639"/>
            <a:chOff x="36521417" y="17929130"/>
            <a:chExt cx="4283242" cy="20936639"/>
          </a:xfrm>
        </p:grpSpPr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39E5FFFF-8414-870A-AA71-A563E7AA13A3}"/>
                </a:ext>
              </a:extLst>
            </p:cNvPr>
            <p:cNvCxnSpPr>
              <a:cxnSpLocks/>
              <a:stCxn id="165" idx="0"/>
            </p:cNvCxnSpPr>
            <p:nvPr/>
          </p:nvCxnSpPr>
          <p:spPr>
            <a:xfrm flipV="1">
              <a:off x="38663038" y="17929130"/>
              <a:ext cx="0" cy="16442310"/>
            </a:xfrm>
            <a:prstGeom prst="line">
              <a:avLst/>
            </a:prstGeom>
            <a:ln w="1270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E66C6628-F7FF-A838-F98C-B460AF15B3E6}"/>
                </a:ext>
              </a:extLst>
            </p:cNvPr>
            <p:cNvGrpSpPr/>
            <p:nvPr/>
          </p:nvGrpSpPr>
          <p:grpSpPr>
            <a:xfrm>
              <a:off x="36521417" y="34371440"/>
              <a:ext cx="4283242" cy="4494329"/>
              <a:chOff x="36521417" y="34371440"/>
              <a:chExt cx="4283242" cy="4494329"/>
            </a:xfrm>
          </p:grpSpPr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BC77EDAD-8EBB-CE22-A54C-542241025C12}"/>
                  </a:ext>
                </a:extLst>
              </p:cNvPr>
              <p:cNvSpPr/>
              <p:nvPr/>
            </p:nvSpPr>
            <p:spPr>
              <a:xfrm>
                <a:off x="36521417" y="34371440"/>
                <a:ext cx="4283242" cy="4494329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8BD8432D-9BC4-6F19-1843-690B8B09441A}"/>
                  </a:ext>
                </a:extLst>
              </p:cNvPr>
              <p:cNvSpPr txBox="1"/>
              <p:nvPr/>
            </p:nvSpPr>
            <p:spPr>
              <a:xfrm>
                <a:off x="37147727" y="35111472"/>
                <a:ext cx="3075518" cy="83099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4800" b="1" dirty="0">
                    <a:cs typeface="Arial"/>
                  </a:rPr>
                  <a:t>Responsive</a:t>
                </a:r>
                <a:endParaRPr lang="en-US" sz="4000" b="1" dirty="0">
                  <a:cs typeface="Arial"/>
                </a:endParaRPr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3347E379-EA8A-D60C-937E-F766E04B817B}"/>
                  </a:ext>
                </a:extLst>
              </p:cNvPr>
              <p:cNvSpPr txBox="1"/>
              <p:nvPr/>
            </p:nvSpPr>
            <p:spPr>
              <a:xfrm>
                <a:off x="37125279" y="37576293"/>
                <a:ext cx="3075518" cy="9541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2800" b="1" dirty="0">
                    <a:cs typeface="Arial"/>
                  </a:rPr>
                  <a:t>Any device, any screen</a:t>
                </a:r>
              </a:p>
            </p:txBody>
          </p:sp>
        </p:grpSp>
      </p:grp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94D31A15-410C-C16D-1785-D1B92FE8F2C7}"/>
              </a:ext>
            </a:extLst>
          </p:cNvPr>
          <p:cNvGrpSpPr/>
          <p:nvPr/>
        </p:nvGrpSpPr>
        <p:grpSpPr>
          <a:xfrm>
            <a:off x="26454807" y="25355940"/>
            <a:ext cx="4283242" cy="12145157"/>
            <a:chOff x="26607207" y="25355940"/>
            <a:chExt cx="4283242" cy="12145157"/>
          </a:xfrm>
        </p:grpSpPr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4039B8AE-2A83-CA60-CC36-E829513A21CA}"/>
                </a:ext>
              </a:extLst>
            </p:cNvPr>
            <p:cNvGrpSpPr/>
            <p:nvPr/>
          </p:nvGrpSpPr>
          <p:grpSpPr>
            <a:xfrm>
              <a:off x="26607207" y="25355940"/>
              <a:ext cx="4283242" cy="12145157"/>
              <a:chOff x="36521417" y="26720612"/>
              <a:chExt cx="4283242" cy="12145157"/>
            </a:xfrm>
          </p:grpSpPr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375F2E2A-D239-05CF-CDFE-E5027A8EA4E8}"/>
                  </a:ext>
                </a:extLst>
              </p:cNvPr>
              <p:cNvCxnSpPr>
                <a:cxnSpLocks/>
                <a:stCxn id="52" idx="0"/>
              </p:cNvCxnSpPr>
              <p:nvPr/>
            </p:nvCxnSpPr>
            <p:spPr>
              <a:xfrm flipH="1" flipV="1">
                <a:off x="38657638" y="26720612"/>
                <a:ext cx="5400" cy="7650828"/>
              </a:xfrm>
              <a:prstGeom prst="line">
                <a:avLst/>
              </a:prstGeom>
              <a:ln w="127000">
                <a:solidFill>
                  <a:schemeClr val="tx1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C853F14E-C823-ADEC-346E-44CDB0B40CC4}"/>
                  </a:ext>
                </a:extLst>
              </p:cNvPr>
              <p:cNvGrpSpPr/>
              <p:nvPr/>
            </p:nvGrpSpPr>
            <p:grpSpPr>
              <a:xfrm>
                <a:off x="36521417" y="34371440"/>
                <a:ext cx="4283242" cy="4494329"/>
                <a:chOff x="36521417" y="34371440"/>
                <a:chExt cx="4283242" cy="4494329"/>
              </a:xfrm>
            </p:grpSpPr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FC68CCBB-F25E-6479-6029-8A3ADB0FCC2A}"/>
                    </a:ext>
                  </a:extLst>
                </p:cNvPr>
                <p:cNvSpPr/>
                <p:nvPr/>
              </p:nvSpPr>
              <p:spPr>
                <a:xfrm>
                  <a:off x="36521417" y="34371440"/>
                  <a:ext cx="4283242" cy="4494329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0C8F4A9B-12DE-337D-40C7-1785D5D47C8B}"/>
                    </a:ext>
                  </a:extLst>
                </p:cNvPr>
                <p:cNvSpPr txBox="1"/>
                <p:nvPr/>
              </p:nvSpPr>
              <p:spPr>
                <a:xfrm>
                  <a:off x="37083794" y="34939313"/>
                  <a:ext cx="3075518" cy="83099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4800" b="1" dirty="0">
                      <a:cs typeface="Arial"/>
                    </a:rPr>
                    <a:t>Interactive</a:t>
                  </a:r>
                  <a:endParaRPr lang="en-US" sz="4000" b="1" dirty="0">
                    <a:cs typeface="Arial"/>
                  </a:endParaRPr>
                </a:p>
              </p:txBody>
            </p: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903C2F6D-913C-832D-EECA-E62CFB7E9737}"/>
                    </a:ext>
                  </a:extLst>
                </p:cNvPr>
                <p:cNvSpPr txBox="1"/>
                <p:nvPr/>
              </p:nvSpPr>
              <p:spPr>
                <a:xfrm>
                  <a:off x="37125279" y="37262472"/>
                  <a:ext cx="3075518" cy="120032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3600" b="1" dirty="0">
                      <a:cs typeface="Arial"/>
                    </a:rPr>
                    <a:t>Click, scroll, slide</a:t>
                  </a:r>
                  <a:endParaRPr lang="en-US" sz="2800" b="1" dirty="0">
                    <a:cs typeface="Arial"/>
                  </a:endParaRPr>
                </a:p>
              </p:txBody>
            </p:sp>
          </p:grpSp>
        </p:grpSp>
        <p:pic>
          <p:nvPicPr>
            <p:cNvPr id="177" name="Graphic 176" descr="Right pointing backhand index with solid fill">
              <a:extLst>
                <a:ext uri="{FF2B5EF4-FFF2-40B4-BE49-F238E27FC236}">
                  <a16:creationId xmlns:a16="http://schemas.microsoft.com/office/drawing/2014/main" id="{3CD0B0B5-C7A9-76EA-28E9-1AD91AD28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7062867">
              <a:off x="28124675" y="34478762"/>
              <a:ext cx="1226501" cy="1226501"/>
            </a:xfrm>
            <a:prstGeom prst="rect">
              <a:avLst/>
            </a:prstGeom>
          </p:spPr>
        </p:pic>
      </p:grpSp>
      <p:pic>
        <p:nvPicPr>
          <p:cNvPr id="179" name="Graphic 9" descr="Database with solid fill">
            <a:extLst>
              <a:ext uri="{FF2B5EF4-FFF2-40B4-BE49-F238E27FC236}">
                <a16:creationId xmlns:a16="http://schemas.microsoft.com/office/drawing/2014/main" id="{E7EC3168-CB22-5AE4-6B39-606FCC6DD4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246480" y="34866087"/>
            <a:ext cx="914400" cy="914400"/>
          </a:xfrm>
          <a:prstGeom prst="rect">
            <a:avLst/>
          </a:prstGeom>
        </p:spPr>
      </p:pic>
      <p:pic>
        <p:nvPicPr>
          <p:cNvPr id="180" name="Graphic 9" descr="Database with solid fill">
            <a:extLst>
              <a:ext uri="{FF2B5EF4-FFF2-40B4-BE49-F238E27FC236}">
                <a16:creationId xmlns:a16="http://schemas.microsoft.com/office/drawing/2014/main" id="{B5787A1C-69E7-C865-10D5-4FD6607495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4824779" y="34440972"/>
            <a:ext cx="914400" cy="914400"/>
          </a:xfrm>
          <a:prstGeom prst="rect">
            <a:avLst/>
          </a:prstGeom>
        </p:spPr>
      </p:pic>
      <p:pic>
        <p:nvPicPr>
          <p:cNvPr id="181" name="Graphic 9" descr="Database with solid fill">
            <a:extLst>
              <a:ext uri="{FF2B5EF4-FFF2-40B4-BE49-F238E27FC236}">
                <a16:creationId xmlns:a16="http://schemas.microsoft.com/office/drawing/2014/main" id="{0733C201-5EE4-4AD7-55F8-2545E3E0F3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5384994" y="34842685"/>
            <a:ext cx="914400" cy="914400"/>
          </a:xfrm>
          <a:prstGeom prst="rect">
            <a:avLst/>
          </a:prstGeom>
        </p:spPr>
      </p:pic>
      <p:grpSp>
        <p:nvGrpSpPr>
          <p:cNvPr id="193" name="Group 192">
            <a:extLst>
              <a:ext uri="{FF2B5EF4-FFF2-40B4-BE49-F238E27FC236}">
                <a16:creationId xmlns:a16="http://schemas.microsoft.com/office/drawing/2014/main" id="{DF9ACC8B-CCBB-F162-C357-4496DA08120F}"/>
              </a:ext>
            </a:extLst>
          </p:cNvPr>
          <p:cNvGrpSpPr/>
          <p:nvPr/>
        </p:nvGrpSpPr>
        <p:grpSpPr>
          <a:xfrm>
            <a:off x="20078957" y="24622879"/>
            <a:ext cx="4283242" cy="14329169"/>
            <a:chOff x="19526507" y="24622879"/>
            <a:chExt cx="4283242" cy="14329169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DFB4118E-6330-9BE6-0D55-93873D1B0B1C}"/>
                </a:ext>
              </a:extLst>
            </p:cNvPr>
            <p:cNvGrpSpPr/>
            <p:nvPr/>
          </p:nvGrpSpPr>
          <p:grpSpPr>
            <a:xfrm>
              <a:off x="19526507" y="24622879"/>
              <a:ext cx="4283242" cy="14329169"/>
              <a:chOff x="36521417" y="24261295"/>
              <a:chExt cx="4283242" cy="14604474"/>
            </a:xfrm>
          </p:grpSpPr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B687E21A-302C-2B93-DAAB-63A2C741A373}"/>
                  </a:ext>
                </a:extLst>
              </p:cNvPr>
              <p:cNvCxnSpPr>
                <a:cxnSpLocks/>
                <a:stCxn id="137" idx="0"/>
              </p:cNvCxnSpPr>
              <p:nvPr/>
            </p:nvCxnSpPr>
            <p:spPr>
              <a:xfrm flipV="1">
                <a:off x="38663038" y="24261295"/>
                <a:ext cx="0" cy="10110144"/>
              </a:xfrm>
              <a:prstGeom prst="line">
                <a:avLst/>
              </a:prstGeom>
              <a:ln w="127000">
                <a:solidFill>
                  <a:schemeClr val="tx1"/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C7CAB759-A86C-27D8-F47B-34E54BF01DBC}"/>
                  </a:ext>
                </a:extLst>
              </p:cNvPr>
              <p:cNvGrpSpPr/>
              <p:nvPr/>
            </p:nvGrpSpPr>
            <p:grpSpPr>
              <a:xfrm>
                <a:off x="36521417" y="34371440"/>
                <a:ext cx="4283242" cy="4494329"/>
                <a:chOff x="36521417" y="34371440"/>
                <a:chExt cx="4283242" cy="4494329"/>
              </a:xfrm>
            </p:grpSpPr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AF6D4CC5-9CDB-45C8-D4A6-8F8881909334}"/>
                    </a:ext>
                  </a:extLst>
                </p:cNvPr>
                <p:cNvSpPr/>
                <p:nvPr/>
              </p:nvSpPr>
              <p:spPr>
                <a:xfrm>
                  <a:off x="36521417" y="34371440"/>
                  <a:ext cx="4283242" cy="4494329"/>
                </a:xfrm>
                <a:prstGeom prst="ellips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8" name="TextBox 137">
                  <a:extLst>
                    <a:ext uri="{FF2B5EF4-FFF2-40B4-BE49-F238E27FC236}">
                      <a16:creationId xmlns:a16="http://schemas.microsoft.com/office/drawing/2014/main" id="{0E3CEE88-733B-F2CA-6869-EE85AD2BB809}"/>
                    </a:ext>
                  </a:extLst>
                </p:cNvPr>
                <p:cNvSpPr txBox="1"/>
                <p:nvPr/>
              </p:nvSpPr>
              <p:spPr>
                <a:xfrm>
                  <a:off x="37053105" y="34978462"/>
                  <a:ext cx="3292615" cy="84696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4800" b="1" dirty="0">
                      <a:cs typeface="Arial"/>
                    </a:rPr>
                    <a:t>Cross-filters</a:t>
                  </a:r>
                  <a:endParaRPr lang="en-US" sz="4000" b="1" dirty="0">
                    <a:cs typeface="Arial"/>
                  </a:endParaRPr>
                </a:p>
              </p:txBody>
            </p: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51ADC2A2-BAF5-C2D9-A9D9-0FD49128B204}"/>
                    </a:ext>
                  </a:extLst>
                </p:cNvPr>
                <p:cNvSpPr txBox="1"/>
                <p:nvPr/>
              </p:nvSpPr>
              <p:spPr>
                <a:xfrm>
                  <a:off x="37113254" y="37238904"/>
                  <a:ext cx="3220441" cy="122339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3600" b="1" dirty="0">
                      <a:cs typeface="Arial"/>
                    </a:rPr>
                    <a:t>Data linked across charts</a:t>
                  </a:r>
                  <a:endParaRPr lang="en-US" sz="2800" b="1" dirty="0">
                    <a:cs typeface="Arial"/>
                  </a:endParaRPr>
                </a:p>
              </p:txBody>
            </p:sp>
          </p:grpSp>
        </p:grpSp>
        <p:pic>
          <p:nvPicPr>
            <p:cNvPr id="190" name="Graphic 189" descr="Filter with solid fill">
              <a:extLst>
                <a:ext uri="{FF2B5EF4-FFF2-40B4-BE49-F238E27FC236}">
                  <a16:creationId xmlns:a16="http://schemas.microsoft.com/office/drawing/2014/main" id="{28A8733F-AE00-050E-497A-80009720E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0535619" y="36041049"/>
              <a:ext cx="1137742" cy="1137742"/>
            </a:xfrm>
            <a:prstGeom prst="rect">
              <a:avLst/>
            </a:prstGeom>
          </p:spPr>
        </p:pic>
        <p:pic>
          <p:nvPicPr>
            <p:cNvPr id="192" name="Graphic 191" descr="Transfer with solid fill">
              <a:extLst>
                <a:ext uri="{FF2B5EF4-FFF2-40B4-BE49-F238E27FC236}">
                  <a16:creationId xmlns:a16="http://schemas.microsoft.com/office/drawing/2014/main" id="{5FAA6A3C-F291-C147-80FE-2455912974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1724894" y="36062028"/>
              <a:ext cx="1243074" cy="1243074"/>
            </a:xfrm>
            <a:prstGeom prst="rect">
              <a:avLst/>
            </a:prstGeom>
          </p:spPr>
        </p:pic>
      </p:grpSp>
      <p:pic>
        <p:nvPicPr>
          <p:cNvPr id="195" name="Graphic 194" descr="Smart Phone with solid fill">
            <a:extLst>
              <a:ext uri="{FF2B5EF4-FFF2-40B4-BE49-F238E27FC236}">
                <a16:creationId xmlns:a16="http://schemas.microsoft.com/office/drawing/2014/main" id="{E01A6308-DC1B-DD39-5101-C4E2A98C21A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730815" y="36337073"/>
            <a:ext cx="914400" cy="914400"/>
          </a:xfrm>
          <a:prstGeom prst="rect">
            <a:avLst/>
          </a:prstGeom>
        </p:spPr>
      </p:pic>
      <p:pic>
        <p:nvPicPr>
          <p:cNvPr id="197" name="Graphic 196" descr="Laptop with solid fill">
            <a:extLst>
              <a:ext uri="{FF2B5EF4-FFF2-40B4-BE49-F238E27FC236}">
                <a16:creationId xmlns:a16="http://schemas.microsoft.com/office/drawing/2014/main" id="{23A4367C-69C8-C9F6-43A9-E3C1DF75060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603961" y="36311580"/>
            <a:ext cx="914400" cy="914400"/>
          </a:xfrm>
          <a:prstGeom prst="rect">
            <a:avLst/>
          </a:prstGeom>
        </p:spPr>
      </p:pic>
      <p:pic>
        <p:nvPicPr>
          <p:cNvPr id="199" name="Graphic 198" descr="Layers Design with solid fill">
            <a:extLst>
              <a:ext uri="{FF2B5EF4-FFF2-40B4-BE49-F238E27FC236}">
                <a16:creationId xmlns:a16="http://schemas.microsoft.com/office/drawing/2014/main" id="{E195DDD5-DEE7-1D96-D564-7EDB9D0D3B2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9228943" y="34199019"/>
            <a:ext cx="1380971" cy="1380971"/>
          </a:xfrm>
          <a:prstGeom prst="rect">
            <a:avLst/>
          </a:prstGeom>
        </p:spPr>
      </p:pic>
      <p:pic>
        <p:nvPicPr>
          <p:cNvPr id="201" name="Graphic 200" descr="Gears with solid fill">
            <a:extLst>
              <a:ext uri="{FF2B5EF4-FFF2-40B4-BE49-F238E27FC236}">
                <a16:creationId xmlns:a16="http://schemas.microsoft.com/office/drawing/2014/main" id="{10B2562B-F1B9-DDB4-642C-CD21323E27E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33668933" y="36623961"/>
            <a:ext cx="1366789" cy="1366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038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506</TotalTime>
  <Words>176</Words>
  <Application>Microsoft Office PowerPoint</Application>
  <PresentationFormat>Custom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-apple-system</vt:lpstr>
      <vt:lpstr>Arial</vt:lpstr>
      <vt:lpstr>Calibri</vt:lpstr>
      <vt:lpstr>Office Theme</vt:lpstr>
      <vt:lpstr>Foresight – Global change analytics for communicating complex science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Holland, Timothy</dc:creator>
  <cp:lastModifiedBy>Khan, Zarrar</cp:lastModifiedBy>
  <cp:revision>6</cp:revision>
  <dcterms:created xsi:type="dcterms:W3CDTF">2019-10-10T20:26:22Z</dcterms:created>
  <dcterms:modified xsi:type="dcterms:W3CDTF">2023-11-09T21:43:37Z</dcterms:modified>
</cp:coreProperties>
</file>

<file path=docProps/thumbnail.jpeg>
</file>